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92" r:id="rId2"/>
    <p:sldId id="823" r:id="rId3"/>
    <p:sldId id="882" r:id="rId4"/>
    <p:sldId id="821" r:id="rId5"/>
    <p:sldId id="887" r:id="rId6"/>
    <p:sldId id="881" r:id="rId7"/>
    <p:sldId id="778" r:id="rId8"/>
    <p:sldId id="900" r:id="rId9"/>
    <p:sldId id="901" r:id="rId10"/>
    <p:sldId id="902" r:id="rId11"/>
    <p:sldId id="1018" r:id="rId12"/>
    <p:sldId id="1017" r:id="rId13"/>
    <p:sldId id="903" r:id="rId14"/>
    <p:sldId id="904" r:id="rId15"/>
    <p:sldId id="905" r:id="rId16"/>
    <p:sldId id="907" r:id="rId17"/>
    <p:sldId id="908" r:id="rId18"/>
    <p:sldId id="909" r:id="rId19"/>
    <p:sldId id="910" r:id="rId20"/>
    <p:sldId id="911" r:id="rId21"/>
    <p:sldId id="942" r:id="rId22"/>
    <p:sldId id="818" r:id="rId23"/>
    <p:sldId id="861" r:id="rId24"/>
    <p:sldId id="912" r:id="rId25"/>
    <p:sldId id="926" r:id="rId26"/>
    <p:sldId id="915" r:id="rId27"/>
    <p:sldId id="916" r:id="rId28"/>
    <p:sldId id="917" r:id="rId29"/>
    <p:sldId id="918" r:id="rId30"/>
    <p:sldId id="919" r:id="rId31"/>
    <p:sldId id="920" r:id="rId32"/>
    <p:sldId id="885" r:id="rId33"/>
    <p:sldId id="884" r:id="rId34"/>
    <p:sldId id="880" r:id="rId35"/>
    <p:sldId id="875" r:id="rId36"/>
    <p:sldId id="877" r:id="rId37"/>
    <p:sldId id="890" r:id="rId38"/>
    <p:sldId id="891" r:id="rId39"/>
    <p:sldId id="1019" r:id="rId40"/>
    <p:sldId id="1020" r:id="rId41"/>
    <p:sldId id="102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A06A9-185F-4469-82B7-916789954564}">
          <p14:sldIdLst>
            <p14:sldId id="492"/>
            <p14:sldId id="823"/>
            <p14:sldId id="882"/>
            <p14:sldId id="821"/>
            <p14:sldId id="887"/>
            <p14:sldId id="881"/>
            <p14:sldId id="778"/>
            <p14:sldId id="900"/>
            <p14:sldId id="901"/>
            <p14:sldId id="902"/>
          </p14:sldIdLst>
        </p14:section>
        <p14:section name="Flow" id="{59A231D7-217E-0143-A79C-FE0D542C99B8}">
          <p14:sldIdLst>
            <p14:sldId id="1018"/>
            <p14:sldId id="1017"/>
            <p14:sldId id="903"/>
            <p14:sldId id="904"/>
            <p14:sldId id="905"/>
            <p14:sldId id="907"/>
            <p14:sldId id="908"/>
            <p14:sldId id="909"/>
            <p14:sldId id="910"/>
            <p14:sldId id="911"/>
            <p14:sldId id="942"/>
            <p14:sldId id="818"/>
            <p14:sldId id="861"/>
            <p14:sldId id="912"/>
            <p14:sldId id="926"/>
            <p14:sldId id="915"/>
            <p14:sldId id="916"/>
            <p14:sldId id="917"/>
            <p14:sldId id="918"/>
            <p14:sldId id="919"/>
            <p14:sldId id="920"/>
            <p14:sldId id="885"/>
            <p14:sldId id="884"/>
            <p14:sldId id="880"/>
            <p14:sldId id="875"/>
            <p14:sldId id="877"/>
            <p14:sldId id="890"/>
            <p14:sldId id="891"/>
            <p14:sldId id="1019"/>
            <p14:sldId id="1020"/>
            <p14:sldId id="10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8" autoAdjust="0"/>
    <p:restoredTop sz="84403" autoAdjust="0"/>
  </p:normalViewPr>
  <p:slideViewPr>
    <p:cSldViewPr snapToGrid="0" snapToObjects="1">
      <p:cViewPr varScale="1">
        <p:scale>
          <a:sx n="148" d="100"/>
          <a:sy n="148" d="100"/>
        </p:scale>
        <p:origin x="1152" y="192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60" d="100"/>
        <a:sy n="160" d="100"/>
      </p:scale>
      <p:origin x="0" y="-6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6FCCA-D154-4CAB-9834-9635FD0320A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1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5DF94-A93F-4141-A469-FAD412072812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1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468047-9622-40A9-BF6B-8736FF2A2D6D}" type="slidenum">
              <a:rPr lang="en-US" sz="1100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35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5DF94-A93F-4141-A469-FAD412072812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1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0B0098D-8501-4D16-84DA-4F0DDF8A56AB}" type="slidenum">
              <a:rPr lang="en-US" sz="1100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2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36D48A4-5F24-40BA-B40C-8CE602B926D3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9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983" y="694652"/>
            <a:ext cx="4480177" cy="3470187"/>
          </a:xfrm>
          <a:ln/>
        </p:spPr>
      </p:sp>
      <p:sp>
        <p:nvSpPr>
          <p:cNvPr id="179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1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D591033-E472-40CF-91C4-00A7A445CC62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9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5325"/>
            <a:ext cx="4625975" cy="3470275"/>
          </a:xfrm>
          <a:ln/>
        </p:spPr>
      </p:sp>
      <p:sp>
        <p:nvSpPr>
          <p:cNvPr id="179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0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EEE0349-7914-4DBA-9FE4-EECB3A20282E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85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93738"/>
            <a:ext cx="4629150" cy="3471862"/>
          </a:xfrm>
          <a:ln/>
        </p:spPr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48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010AEC-8AA4-45B1-8F87-920E4EAC5EA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16AFD7-B5BA-4225-8E05-B63584BB4D3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2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C49B513-5FD8-4677-A73E-803B80C85F6E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6FCCA-D154-4CAB-9834-9635FD0320A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94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3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C28E65-33CC-46C2-A80D-450FE102FF4F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5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93738"/>
            <a:ext cx="4629150" cy="3471862"/>
          </a:xfrm>
          <a:ln/>
        </p:spPr>
      </p:sp>
      <p:sp>
        <p:nvSpPr>
          <p:cNvPr id="165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0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3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58EE8C2-62A1-433A-B325-5E405B513EB7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562" y="693884"/>
            <a:ext cx="4550310" cy="3471032"/>
          </a:xfrm>
          <a:ln/>
        </p:spPr>
      </p:sp>
      <p:sp>
        <p:nvSpPr>
          <p:cNvPr id="166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13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103E949-E2BE-4E09-BBB1-226FF039F835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562" y="693884"/>
            <a:ext cx="4550310" cy="3471032"/>
          </a:xfrm>
          <a:ln/>
        </p:spPr>
      </p:sp>
      <p:sp>
        <p:nvSpPr>
          <p:cNvPr id="166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33E59E-C947-4B69-B46A-3DBF74E6296E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562" y="693884"/>
            <a:ext cx="4550310" cy="3471032"/>
          </a:xfrm>
          <a:ln/>
        </p:spPr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293D8-4FB5-4A80-813A-FB4EEBC8F77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Iterative refinement:</a:t>
            </a:r>
          </a:p>
          <a:p>
            <a:pPr eaLnBrk="1" hangingPunct="1">
              <a:buFontTx/>
              <a:buChar char="•"/>
            </a:pPr>
            <a:r>
              <a:rPr lang="en-US"/>
              <a:t>Estimate velocity at each pixel using one iteration of Lucas and Kanade estimation</a:t>
            </a:r>
          </a:p>
          <a:p>
            <a:pPr eaLnBrk="1" hangingPunct="1">
              <a:buFontTx/>
              <a:buChar char="•"/>
            </a:pPr>
            <a:r>
              <a:rPr lang="en-US"/>
              <a:t>Warp one image toward the other using the estimated flow field</a:t>
            </a:r>
          </a:p>
          <a:p>
            <a:pPr eaLnBrk="1" hangingPunct="1">
              <a:buFontTx/>
              <a:buChar char="•"/>
            </a:pPr>
            <a:r>
              <a:rPr lang="en-US"/>
              <a:t>Refine estimate by repeating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315461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293D8-4FB5-4A80-813A-FB4EEBC8F77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Iterative refinement:</a:t>
            </a:r>
          </a:p>
          <a:p>
            <a:pPr eaLnBrk="1" hangingPunct="1">
              <a:buFontTx/>
              <a:buChar char="•"/>
            </a:pPr>
            <a:r>
              <a:rPr lang="en-US"/>
              <a:t>Estimate velocity at each pixel using one iteration of Lucas and Kanade estimation</a:t>
            </a:r>
          </a:p>
          <a:p>
            <a:pPr eaLnBrk="1" hangingPunct="1">
              <a:buFontTx/>
              <a:buChar char="•"/>
            </a:pPr>
            <a:r>
              <a:rPr lang="en-US"/>
              <a:t>Warp one image toward the other using the estimated flow field</a:t>
            </a:r>
          </a:p>
          <a:p>
            <a:pPr eaLnBrk="1" hangingPunct="1">
              <a:buFontTx/>
              <a:buChar char="•"/>
            </a:pPr>
            <a:r>
              <a:rPr lang="en-US"/>
              <a:t>Refine estimate by repeating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2398994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293D8-4FB5-4A80-813A-FB4EEBC8F77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Iterative refinement:</a:t>
            </a:r>
          </a:p>
          <a:p>
            <a:pPr eaLnBrk="1" hangingPunct="1">
              <a:buFontTx/>
              <a:buChar char="•"/>
            </a:pPr>
            <a:r>
              <a:rPr lang="en-US"/>
              <a:t>Estimate velocity at each pixel using one iteration of Lucas and Kanade estimation</a:t>
            </a:r>
          </a:p>
          <a:p>
            <a:pPr eaLnBrk="1" hangingPunct="1">
              <a:buFontTx/>
              <a:buChar char="•"/>
            </a:pPr>
            <a:r>
              <a:rPr lang="en-US"/>
              <a:t>Warp one image toward the other using the estimated flow field</a:t>
            </a:r>
          </a:p>
          <a:p>
            <a:pPr eaLnBrk="1" hangingPunct="1">
              <a:buFontTx/>
              <a:buChar char="•"/>
            </a:pPr>
            <a:r>
              <a:rPr lang="en-US"/>
              <a:t>Refine estimate by repeating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18651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4273F-50F2-4AC3-A2FD-20D7B010583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01592F3-C277-4236-A837-FEA5F918DDCD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2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8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740A7C-6260-452B-9E35-D79EF915E4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The same 3D scene motion has different representations in the motion field. </a:t>
            </a:r>
          </a:p>
        </p:txBody>
      </p:sp>
    </p:spTree>
    <p:extLst>
      <p:ext uri="{BB962C8B-B14F-4D97-AF65-F5344CB8AC3E}">
        <p14:creationId xmlns:p14="http://schemas.microsoft.com/office/powerpoint/2010/main" val="145033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197CA7-1B90-41FD-AD64-E91E1D0A318A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0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594" y="4415345"/>
            <a:ext cx="5029227" cy="418174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9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42B3ECE-F218-4AD3-85E1-C0E8423D8A01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8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93738"/>
            <a:ext cx="4629150" cy="3471862"/>
          </a:xfrm>
          <a:ln/>
        </p:spPr>
      </p:sp>
      <p:sp>
        <p:nvSpPr>
          <p:cNvPr id="178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6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42B3ECE-F218-4AD3-85E1-C0E8423D8A01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8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93738"/>
            <a:ext cx="4629150" cy="3471862"/>
          </a:xfrm>
          <a:ln/>
        </p:spPr>
      </p:sp>
      <p:sp>
        <p:nvSpPr>
          <p:cNvPr id="178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786" y="4395365"/>
            <a:ext cx="5047082" cy="4240144"/>
          </a:xfrm>
        </p:spPr>
        <p:txBody>
          <a:bodyPr/>
          <a:lstStyle/>
          <a:p>
            <a:r>
              <a:rPr lang="en-US" dirty="0"/>
              <a:t>Think about smooth sphere with lighting changes</a:t>
            </a: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9.png"/><Relationship Id="rId18" Type="http://schemas.openxmlformats.org/officeDocument/2006/relationships/oleObject" Target="../embeddings/oleObject2.bin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6" Type="http://schemas.openxmlformats.org/officeDocument/2006/relationships/tags" Target="../tags/tag7.xml"/><Relationship Id="rId11" Type="http://schemas.openxmlformats.org/officeDocument/2006/relationships/image" Target="../media/image17.png"/><Relationship Id="rId5" Type="http://schemas.openxmlformats.org/officeDocument/2006/relationships/tags" Target="../tags/tag6.xml"/><Relationship Id="rId15" Type="http://schemas.openxmlformats.org/officeDocument/2006/relationships/image" Target="../media/image14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6.wmf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26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4.png"/><Relationship Id="rId5" Type="http://schemas.openxmlformats.org/officeDocument/2006/relationships/tags" Target="../tags/tag14.xml"/><Relationship Id="rId10" Type="http://schemas.openxmlformats.org/officeDocument/2006/relationships/image" Target="../media/image23.png"/><Relationship Id="rId4" Type="http://schemas.openxmlformats.org/officeDocument/2006/relationships/tags" Target="../tags/tag13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rberpole_illus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rberpole_illusi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erpole_illus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4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0.png"/><Relationship Id="rId5" Type="http://schemas.openxmlformats.org/officeDocument/2006/relationships/tags" Target="../tags/tag21.xml"/><Relationship Id="rId10" Type="http://schemas.openxmlformats.org/officeDocument/2006/relationships/image" Target="../media/image39.png"/><Relationship Id="rId4" Type="http://schemas.openxmlformats.org/officeDocument/2006/relationships/tags" Target="../tags/tag20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6.png"/><Relationship Id="rId3" Type="http://schemas.openxmlformats.org/officeDocument/2006/relationships/tags" Target="../tags/tag25.xml"/><Relationship Id="rId21" Type="http://schemas.openxmlformats.org/officeDocument/2006/relationships/image" Target="../media/image49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image" Target="../media/image45.png"/><Relationship Id="rId2" Type="http://schemas.openxmlformats.org/officeDocument/2006/relationships/tags" Target="../tags/tag24.xml"/><Relationship Id="rId16" Type="http://schemas.openxmlformats.org/officeDocument/2006/relationships/image" Target="../media/image41.png"/><Relationship Id="rId20" Type="http://schemas.openxmlformats.org/officeDocument/2006/relationships/image" Target="../media/image4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52.png"/><Relationship Id="rId5" Type="http://schemas.openxmlformats.org/officeDocument/2006/relationships/tags" Target="../tags/tag27.xml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tags" Target="../tags/tag32.xml"/><Relationship Id="rId19" Type="http://schemas.openxmlformats.org/officeDocument/2006/relationships/image" Target="../media/image47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notesSlide" Target="../notesSlides/notesSlide22.xml"/><Relationship Id="rId2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7.xml"/><Relationship Id="rId7" Type="http://schemas.openxmlformats.org/officeDocument/2006/relationships/image" Target="../media/image4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rsci.mit.edu/pub_pdfs/wang_tr279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Dt7ylmR7FQ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-peWXaQnQc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Dense Motion Estimate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estimation techniques</a:t>
            </a:r>
          </a:p>
        </p:txBody>
      </p:sp>
      <p:sp>
        <p:nvSpPr>
          <p:cNvPr id="1702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4582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Direct methods</a:t>
            </a:r>
          </a:p>
          <a:p>
            <a:pPr lvl="1"/>
            <a:r>
              <a:rPr lang="en-US" dirty="0"/>
              <a:t>Directly recover image motion at each pixel from </a:t>
            </a:r>
            <a:r>
              <a:rPr lang="en-US" dirty="0" err="1"/>
              <a:t>spatio</a:t>
            </a:r>
            <a:r>
              <a:rPr lang="en-US" dirty="0"/>
              <a:t>-temporal image brightness variations</a:t>
            </a:r>
          </a:p>
          <a:p>
            <a:pPr lvl="1"/>
            <a:r>
              <a:rPr lang="en-US" dirty="0"/>
              <a:t>Dense motion fields, but sensitive to appearance variations</a:t>
            </a:r>
          </a:p>
          <a:p>
            <a:pPr lvl="1"/>
            <a:r>
              <a:rPr lang="en-US" dirty="0"/>
              <a:t>Suitable for video and when image motion is small </a:t>
            </a:r>
            <a:br>
              <a:rPr lang="en-US" dirty="0"/>
            </a:br>
            <a:endParaRPr lang="en-US" sz="1200" dirty="0"/>
          </a:p>
          <a:p>
            <a:pPr>
              <a:buFontTx/>
              <a:buChar char="•"/>
            </a:pPr>
            <a:r>
              <a:rPr lang="en-US" dirty="0"/>
              <a:t>Feature-based methods</a:t>
            </a:r>
          </a:p>
          <a:p>
            <a:pPr lvl="1"/>
            <a:r>
              <a:rPr lang="en-US" dirty="0"/>
              <a:t>Extract visual features (corners, textured areas) and track them over multiple frames</a:t>
            </a:r>
          </a:p>
          <a:p>
            <a:pPr lvl="1"/>
            <a:r>
              <a:rPr lang="en-US" dirty="0"/>
              <a:t>Sparse motion fields, but more robust tracking</a:t>
            </a:r>
          </a:p>
          <a:p>
            <a:pPr lvl="1"/>
            <a:r>
              <a:rPr lang="en-US" dirty="0"/>
              <a:t>Suitable when image motion is large (10s of pixels)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04800" y="838200"/>
            <a:ext cx="8458200" cy="22098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58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2917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flow</a:t>
            </a:r>
          </a:p>
        </p:txBody>
      </p:sp>
      <p:sp>
        <p:nvSpPr>
          <p:cNvPr id="178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Definition: optical flow is the </a:t>
            </a:r>
            <a:r>
              <a:rPr lang="en-US" i="1" dirty="0"/>
              <a:t>apparent</a:t>
            </a:r>
            <a:r>
              <a:rPr lang="en-US" dirty="0"/>
              <a:t> motion of brightness patterns in the image</a:t>
            </a:r>
          </a:p>
        </p:txBody>
      </p:sp>
    </p:spTree>
    <p:extLst>
      <p:ext uri="{BB962C8B-B14F-4D97-AF65-F5344CB8AC3E}">
        <p14:creationId xmlns:p14="http://schemas.microsoft.com/office/powerpoint/2010/main" val="2267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6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6257603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 </a:t>
            </a:r>
            <a:r>
              <a:rPr lang="en-US" dirty="0" err="1"/>
              <a:t>Brox</a:t>
            </a:r>
            <a:r>
              <a:rPr lang="en-US" dirty="0"/>
              <a:t>, large displacement optical flow.</a:t>
            </a:r>
          </a:p>
          <a:p>
            <a:r>
              <a:rPr lang="en-US" dirty="0"/>
              <a:t>https://lmb.informatik.uni-freiburg.de/research/opticalflow/</a:t>
            </a:r>
          </a:p>
        </p:txBody>
      </p:sp>
      <p:pic>
        <p:nvPicPr>
          <p:cNvPr id="9" name="brox_marple2HOGFlowSlowMotion">
            <a:hlinkClick r:id="" action="ppaction://media"/>
            <a:extLst>
              <a:ext uri="{FF2B5EF4-FFF2-40B4-BE49-F238E27FC236}">
                <a16:creationId xmlns:a16="http://schemas.microsoft.com/office/drawing/2014/main" id="{A8D8E830-5397-304C-9604-54FC17762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3131" y="725512"/>
            <a:ext cx="7137738" cy="2918295"/>
          </a:xfrm>
          <a:prstGeom prst="rect">
            <a:avLst/>
          </a:prstGeom>
        </p:spPr>
      </p:pic>
      <p:pic>
        <p:nvPicPr>
          <p:cNvPr id="10" name="brox_tennisHOGFlowLowQuality">
            <a:hlinkClick r:id="" action="ppaction://media"/>
            <a:extLst>
              <a:ext uri="{FF2B5EF4-FFF2-40B4-BE49-F238E27FC236}">
                <a16:creationId xmlns:a16="http://schemas.microsoft.com/office/drawing/2014/main" id="{2325A29F-8E56-9947-9C48-BBD99E64BC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3130" y="3715612"/>
            <a:ext cx="7137738" cy="2588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81" y="9760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flow</a:t>
            </a:r>
          </a:p>
        </p:txBody>
      </p:sp>
      <p:sp>
        <p:nvSpPr>
          <p:cNvPr id="178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Definition: optical flow is the </a:t>
            </a:r>
            <a:r>
              <a:rPr lang="en-US" i="1" dirty="0"/>
              <a:t>apparent</a:t>
            </a:r>
            <a:r>
              <a:rPr lang="en-US" dirty="0"/>
              <a:t> motion of brightness patterns in the image</a:t>
            </a:r>
          </a:p>
          <a:p>
            <a:pPr>
              <a:buFontTx/>
              <a:buChar char="•"/>
            </a:pPr>
            <a:r>
              <a:rPr lang="en-US" dirty="0"/>
              <a:t>Ideally, optical flow would be the same as the motion field</a:t>
            </a:r>
          </a:p>
          <a:p>
            <a:pPr>
              <a:buFontTx/>
              <a:buChar char="•"/>
            </a:pPr>
            <a:r>
              <a:rPr lang="en-US" dirty="0"/>
              <a:t>Have to be careful: apparent motion can be caused by lighting changes without any actual motion</a:t>
            </a:r>
          </a:p>
        </p:txBody>
      </p:sp>
    </p:spTree>
    <p:extLst>
      <p:ext uri="{BB962C8B-B14F-4D97-AF65-F5344CB8AC3E}">
        <p14:creationId xmlns:p14="http://schemas.microsoft.com/office/powerpoint/2010/main" val="31759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Apparent motion != motion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/>
          <a:srcRect l="26563" t="29111" r="3125" b="6199"/>
          <a:stretch>
            <a:fillRect/>
          </a:stretch>
        </p:blipFill>
        <p:spPr bwMode="auto">
          <a:xfrm>
            <a:off x="990600" y="12954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Figure from Horn book</a:t>
            </a:r>
          </a:p>
        </p:txBody>
      </p:sp>
    </p:spTree>
    <p:extLst>
      <p:ext uri="{BB962C8B-B14F-4D97-AF65-F5344CB8AC3E}">
        <p14:creationId xmlns:p14="http://schemas.microsoft.com/office/powerpoint/2010/main" val="381103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definition:  optical flow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7772400" cy="990600"/>
          </a:xfrm>
        </p:spPr>
        <p:txBody>
          <a:bodyPr/>
          <a:lstStyle/>
          <a:p>
            <a:r>
              <a:rPr lang="en-US"/>
              <a:t>How to estimate pixel motion from image H to image I?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7526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2286000" y="1752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3200400" y="1752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286000" y="228600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8" name="Oval 9"/>
          <p:cNvSpPr>
            <a:spLocks noChangeArrowheads="1"/>
          </p:cNvSpPr>
          <p:nvPr/>
        </p:nvSpPr>
        <p:spPr bwMode="auto">
          <a:xfrm>
            <a:off x="3200400" y="2286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362200" y="1600200"/>
            <a:ext cx="1066800" cy="968375"/>
            <a:chOff x="1488" y="1008"/>
            <a:chExt cx="672" cy="610"/>
          </a:xfrm>
        </p:grpSpPr>
        <p:sp>
          <p:nvSpPr>
            <p:cNvPr id="5143" name="Line 22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4" name="Line 23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5" name="Line 24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6" name="Line 25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30" name="Rectangle 26"/>
          <p:cNvSpPr>
            <a:spLocks noChangeArrowheads="1"/>
          </p:cNvSpPr>
          <p:nvPr/>
        </p:nvSpPr>
        <p:spPr bwMode="auto">
          <a:xfrm>
            <a:off x="51054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1" name="Oval 31"/>
          <p:cNvSpPr>
            <a:spLocks noChangeArrowheads="1"/>
          </p:cNvSpPr>
          <p:nvPr/>
        </p:nvSpPr>
        <p:spPr bwMode="auto">
          <a:xfrm>
            <a:off x="5867400" y="15621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2" name="Oval 32"/>
          <p:cNvSpPr>
            <a:spLocks noChangeArrowheads="1"/>
          </p:cNvSpPr>
          <p:nvPr/>
        </p:nvSpPr>
        <p:spPr bwMode="auto">
          <a:xfrm>
            <a:off x="6781800" y="194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3" name="Oval 33"/>
          <p:cNvSpPr>
            <a:spLocks noChangeArrowheads="1"/>
          </p:cNvSpPr>
          <p:nvPr/>
        </p:nvSpPr>
        <p:spPr bwMode="auto">
          <a:xfrm>
            <a:off x="5943600" y="2281238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4" name="Oval 34"/>
          <p:cNvSpPr>
            <a:spLocks noChangeArrowheads="1"/>
          </p:cNvSpPr>
          <p:nvPr/>
        </p:nvSpPr>
        <p:spPr bwMode="auto">
          <a:xfrm>
            <a:off x="6629400" y="24812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7705" name="Rectangle 41"/>
          <p:cNvSpPr>
            <a:spLocks noChangeArrowheads="1"/>
          </p:cNvSpPr>
          <p:nvPr/>
        </p:nvSpPr>
        <p:spPr bwMode="auto">
          <a:xfrm>
            <a:off x="685800" y="40386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Solve pixel correspondence problem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1600">
                <a:solidFill>
                  <a:srgbClr val="000000"/>
                </a:solidFill>
              </a:rPr>
              <a:t>given a pixel in H, look for nearby pixels of the same color in I</a:t>
            </a:r>
          </a:p>
        </p:txBody>
      </p:sp>
      <p:pic>
        <p:nvPicPr>
          <p:cNvPr id="5136" name="Picture 4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71713" y="2965450"/>
            <a:ext cx="10906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7" name="Picture 4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692775" y="2984500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685800" y="4419600"/>
            <a:ext cx="7772400" cy="2209800"/>
            <a:chOff x="432" y="2784"/>
            <a:chExt cx="4896" cy="1392"/>
          </a:xfrm>
        </p:grpSpPr>
        <p:sp>
          <p:nvSpPr>
            <p:cNvPr id="5139" name="Rectangle 39"/>
            <p:cNvSpPr>
              <a:spLocks noChangeArrowheads="1"/>
            </p:cNvSpPr>
            <p:nvPr/>
          </p:nvSpPr>
          <p:spPr bwMode="auto">
            <a:xfrm>
              <a:off x="432" y="3024"/>
              <a:ext cx="4896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Key assumptions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>
                  <a:solidFill>
                    <a:srgbClr val="0000FF"/>
                  </a:solidFill>
                </a:rPr>
                <a:t>color constancy</a:t>
              </a:r>
              <a:r>
                <a:rPr lang="en-US" sz="2000" b="1">
                  <a:solidFill>
                    <a:srgbClr val="000000"/>
                  </a:solidFill>
                </a:rPr>
                <a:t>:  </a:t>
              </a:r>
              <a:r>
                <a:rPr lang="en-US" sz="2000">
                  <a:solidFill>
                    <a:srgbClr val="000000"/>
                  </a:solidFill>
                </a:rPr>
                <a:t>a point in H looks the same in I</a:t>
              </a:r>
            </a:p>
            <a:p>
              <a:pPr marL="1143000" lvl="2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r>
                <a:rPr lang="en-US">
                  <a:solidFill>
                    <a:srgbClr val="000000"/>
                  </a:solidFill>
                </a:rPr>
                <a:t>For grayscale images, this is </a:t>
              </a:r>
              <a:r>
                <a:rPr lang="en-US" b="1">
                  <a:solidFill>
                    <a:srgbClr val="000000"/>
                  </a:solidFill>
                </a:rPr>
                <a:t>brightness constancy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small motion</a:t>
              </a:r>
              <a:r>
                <a:rPr lang="en-US" sz="2000">
                  <a:solidFill>
                    <a:srgbClr val="000000"/>
                  </a:solidFill>
                </a:rPr>
                <a:t>:  points do not move very far</a:t>
              </a:r>
            </a:p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This is called the </a:t>
              </a:r>
              <a:r>
                <a:rPr lang="en-US" sz="2400" b="1">
                  <a:solidFill>
                    <a:srgbClr val="000000"/>
                  </a:solidFill>
                </a:rPr>
                <a:t>optical flow</a:t>
              </a:r>
              <a:r>
                <a:rPr lang="en-US" sz="2400">
                  <a:solidFill>
                    <a:srgbClr val="000000"/>
                  </a:solidFill>
                </a:rPr>
                <a:t> problem</a:t>
              </a:r>
            </a:p>
          </p:txBody>
        </p: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2688" y="2784"/>
              <a:ext cx="1776" cy="144"/>
              <a:chOff x="2688" y="2784"/>
              <a:chExt cx="1776" cy="144"/>
            </a:xfrm>
          </p:grpSpPr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2688" y="2784"/>
                <a:ext cx="432" cy="1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3840" y="2784"/>
                <a:ext cx="624" cy="144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4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0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constraints</a:t>
            </a:r>
            <a:endParaRPr lang="en-US" sz="28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7772400" cy="890588"/>
          </a:xfrm>
        </p:spPr>
        <p:txBody>
          <a:bodyPr/>
          <a:lstStyle/>
          <a:p>
            <a:r>
              <a:rPr lang="en-US"/>
              <a:t>Let’s look at these constraints more closely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7526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2286000" y="16002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0" name="Line 13"/>
          <p:cNvSpPr>
            <a:spLocks noChangeShapeType="1"/>
          </p:cNvSpPr>
          <p:nvPr/>
        </p:nvSpPr>
        <p:spPr bwMode="auto">
          <a:xfrm>
            <a:off x="2360613" y="1676400"/>
            <a:ext cx="306387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1" name="Rectangle 21"/>
          <p:cNvSpPr>
            <a:spLocks noChangeArrowheads="1"/>
          </p:cNvSpPr>
          <p:nvPr/>
        </p:nvSpPr>
        <p:spPr bwMode="auto">
          <a:xfrm>
            <a:off x="685800" y="40386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brightness constancy:   Q:  what’s the equation?</a:t>
            </a:r>
          </a:p>
        </p:txBody>
      </p:sp>
      <p:sp>
        <p:nvSpPr>
          <p:cNvPr id="6152" name="Rectangle 25"/>
          <p:cNvSpPr>
            <a:spLocks noChangeArrowheads="1"/>
          </p:cNvSpPr>
          <p:nvPr/>
        </p:nvSpPr>
        <p:spPr bwMode="auto">
          <a:xfrm>
            <a:off x="51054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3" name="Oval 28"/>
          <p:cNvSpPr>
            <a:spLocks noChangeArrowheads="1"/>
          </p:cNvSpPr>
          <p:nvPr/>
        </p:nvSpPr>
        <p:spPr bwMode="auto">
          <a:xfrm>
            <a:off x="6019800" y="19050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154" name="Picture 2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5691188" y="1981200"/>
            <a:ext cx="124301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30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143125" y="1401763"/>
            <a:ext cx="46355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3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2582863" y="1676400"/>
            <a:ext cx="2065337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4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5692775" y="2997200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47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2279650" y="2973388"/>
            <a:ext cx="10906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9732" name="Rectangle 20"/>
          <p:cNvSpPr>
            <a:spLocks noChangeArrowheads="1"/>
          </p:cNvSpPr>
          <p:nvPr/>
        </p:nvSpPr>
        <p:spPr bwMode="auto">
          <a:xfrm>
            <a:off x="685800" y="4876800"/>
            <a:ext cx="77724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small motion:</a:t>
            </a:r>
          </a:p>
        </p:txBody>
      </p:sp>
      <p:pic>
        <p:nvPicPr>
          <p:cNvPr id="499773" name="Picture 61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044575" y="5426075"/>
            <a:ext cx="7005638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74" name="Picture 62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2895600" y="5951537"/>
            <a:ext cx="2922588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990600" y="4449559"/>
          <a:ext cx="3124201" cy="42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Equation" r:id="rId18" imgW="1485720" imgH="203040" progId="Equation.3">
                  <p:embed/>
                </p:oleObj>
              </mc:Choice>
              <mc:Fallback>
                <p:oleObj name="Equation" r:id="rId18" imgW="1485720" imgH="2030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49559"/>
                        <a:ext cx="3124201" cy="4272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2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2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flow equation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06425"/>
          </a:xfrm>
        </p:spPr>
        <p:txBody>
          <a:bodyPr/>
          <a:lstStyle/>
          <a:p>
            <a:r>
              <a:rPr lang="en-US"/>
              <a:t>Combining these two equations</a:t>
            </a:r>
          </a:p>
        </p:txBody>
      </p:sp>
      <p:pic>
        <p:nvPicPr>
          <p:cNvPr id="7172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428750" y="1520825"/>
            <a:ext cx="39751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15"/>
          <p:cNvSpPr>
            <a:spLocks noChangeArrowheads="1"/>
          </p:cNvSpPr>
          <p:nvPr/>
        </p:nvSpPr>
        <p:spPr bwMode="auto">
          <a:xfrm>
            <a:off x="685800" y="4191000"/>
            <a:ext cx="77724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174" name="Picture 1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790700" y="2036763"/>
            <a:ext cx="417512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9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809750" y="2578100"/>
            <a:ext cx="44735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22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6283325" y="227013"/>
            <a:ext cx="265747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24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1828800" y="3135313"/>
            <a:ext cx="219392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29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1828800" y="3621088"/>
            <a:ext cx="214947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85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flow equation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685800"/>
          </a:xfrm>
        </p:spPr>
        <p:txBody>
          <a:bodyPr/>
          <a:lstStyle/>
          <a:p>
            <a:r>
              <a:rPr lang="en-US"/>
              <a:t>Q:  how many unknowns and equations per pixel?</a:t>
            </a:r>
          </a:p>
        </p:txBody>
      </p:sp>
      <p:pic>
        <p:nvPicPr>
          <p:cNvPr id="8196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054225" y="1219200"/>
            <a:ext cx="2687638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2790" name="Rectangle 6"/>
          <p:cNvSpPr>
            <a:spLocks noChangeArrowheads="1"/>
          </p:cNvSpPr>
          <p:nvPr/>
        </p:nvSpPr>
        <p:spPr bwMode="auto">
          <a:xfrm>
            <a:off x="685800" y="2133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502792" name="Rectangle 8"/>
          <p:cNvSpPr>
            <a:spLocks noChangeArrowheads="1"/>
          </p:cNvSpPr>
          <p:nvPr/>
        </p:nvSpPr>
        <p:spPr bwMode="auto">
          <a:xfrm>
            <a:off x="685800" y="26670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02793" name="Rectangle 9"/>
          <p:cNvSpPr>
            <a:spLocks noChangeArrowheads="1"/>
          </p:cNvSpPr>
          <p:nvPr/>
        </p:nvSpPr>
        <p:spPr bwMode="auto">
          <a:xfrm>
            <a:off x="685800" y="31242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9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0" grpId="0" build="p" autoUpdateAnimBg="0"/>
      <p:bldP spid="502792" grpId="0" build="p" autoUpdateAnimBg="0"/>
      <p:bldP spid="50279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aperture problem</a:t>
            </a:r>
          </a:p>
        </p:txBody>
      </p:sp>
      <p:sp>
        <p:nvSpPr>
          <p:cNvPr id="1790979" name="Line 3"/>
          <p:cNvSpPr>
            <a:spLocks noChangeShapeType="1"/>
          </p:cNvSpPr>
          <p:nvPr/>
        </p:nvSpPr>
        <p:spPr bwMode="auto">
          <a:xfrm>
            <a:off x="3690938" y="2813050"/>
            <a:ext cx="788987" cy="21399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0" name="Line 4"/>
          <p:cNvSpPr>
            <a:spLocks noChangeShapeType="1"/>
          </p:cNvSpPr>
          <p:nvPr/>
        </p:nvSpPr>
        <p:spPr bwMode="auto">
          <a:xfrm>
            <a:off x="4648200" y="2362200"/>
            <a:ext cx="865188" cy="22526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1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2" name="Line 6"/>
          <p:cNvSpPr>
            <a:spLocks noChangeShapeType="1"/>
          </p:cNvSpPr>
          <p:nvPr/>
        </p:nvSpPr>
        <p:spPr bwMode="auto">
          <a:xfrm flipV="1">
            <a:off x="4648200" y="5410200"/>
            <a:ext cx="152400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3" name="Text Box 7"/>
          <p:cNvSpPr txBox="1">
            <a:spLocks noChangeArrowheads="1"/>
          </p:cNvSpPr>
          <p:nvPr/>
        </p:nvSpPr>
        <p:spPr bwMode="auto">
          <a:xfrm>
            <a:off x="5429250" y="5867400"/>
            <a:ext cx="272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cs typeface="Arial" charset="0"/>
              </a:rPr>
              <a:t>Perceived motion</a:t>
            </a:r>
          </a:p>
        </p:txBody>
      </p:sp>
    </p:spTree>
    <p:extLst>
      <p:ext uri="{BB962C8B-B14F-4D97-AF65-F5344CB8AC3E}">
        <p14:creationId xmlns:p14="http://schemas.microsoft.com/office/powerpoint/2010/main" val="26518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0979" grpId="0" animBg="1"/>
      <p:bldP spid="1790980" grpId="0" animBg="1"/>
      <p:bldP spid="1790982" grpId="0" animBg="1"/>
      <p:bldP spid="17909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is a powerful perceptual cue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Sometimes, it is the only cue</a:t>
            </a:r>
          </a:p>
        </p:txBody>
      </p:sp>
      <p:pic>
        <p:nvPicPr>
          <p:cNvPr id="3" name="rotrac.mov">
            <a:hlinkClick r:id="" action="ppaction://media"/>
            <a:extLst>
              <a:ext uri="{FF2B5EF4-FFF2-40B4-BE49-F238E27FC236}">
                <a16:creationId xmlns:a16="http://schemas.microsoft.com/office/drawing/2014/main" id="{A61F6257-80C2-EE4C-8A10-AAC22D635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6200" y="1854200"/>
            <a:ext cx="401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aperture problem</a:t>
            </a:r>
          </a:p>
        </p:txBody>
      </p:sp>
      <p:sp>
        <p:nvSpPr>
          <p:cNvPr id="1793027" name="Line 3"/>
          <p:cNvSpPr>
            <a:spLocks noChangeShapeType="1"/>
          </p:cNvSpPr>
          <p:nvPr/>
        </p:nvSpPr>
        <p:spPr bwMode="auto">
          <a:xfrm>
            <a:off x="3200400" y="1600200"/>
            <a:ext cx="1524000" cy="39624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28" name="Line 4"/>
          <p:cNvSpPr>
            <a:spLocks noChangeShapeType="1"/>
          </p:cNvSpPr>
          <p:nvPr/>
        </p:nvSpPr>
        <p:spPr bwMode="auto">
          <a:xfrm>
            <a:off x="4495800" y="1905000"/>
            <a:ext cx="1524000" cy="40386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29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30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31" name="Text Box 7"/>
          <p:cNvSpPr txBox="1">
            <a:spLocks noChangeArrowheads="1"/>
          </p:cNvSpPr>
          <p:nvPr/>
        </p:nvSpPr>
        <p:spPr bwMode="auto">
          <a:xfrm>
            <a:off x="6419850" y="5791200"/>
            <a:ext cx="2214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cs typeface="Arial" charset="0"/>
              </a:rPr>
              <a:t>Actual motion</a:t>
            </a:r>
          </a:p>
        </p:txBody>
      </p:sp>
    </p:spTree>
    <p:extLst>
      <p:ext uri="{BB962C8B-B14F-4D97-AF65-F5344CB8AC3E}">
        <p14:creationId xmlns:p14="http://schemas.microsoft.com/office/powerpoint/2010/main" val="9898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027" grpId="0" animBg="1"/>
      <p:bldP spid="1793028" grpId="0" animBg="1"/>
      <p:bldP spid="1793030" grpId="0" animBg="1"/>
      <p:bldP spid="17930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brightness constancy constraint</a:t>
            </a:r>
          </a:p>
        </p:txBody>
      </p:sp>
      <p:sp>
        <p:nvSpPr>
          <p:cNvPr id="185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153400" cy="6858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/>
              <a:t>How many equations and unknowns per pixel?</a:t>
            </a:r>
          </a:p>
          <a:p>
            <a:pPr lvl="1"/>
            <a:r>
              <a:rPr lang="en-US"/>
              <a:t>One equation, two unknowns</a:t>
            </a:r>
          </a:p>
        </p:txBody>
      </p:sp>
      <p:sp>
        <p:nvSpPr>
          <p:cNvPr id="1853444" name="Rectangle 4"/>
          <p:cNvSpPr>
            <a:spLocks noChangeArrowheads="1"/>
          </p:cNvSpPr>
          <p:nvPr/>
        </p:nvSpPr>
        <p:spPr bwMode="auto">
          <a:xfrm>
            <a:off x="609600" y="2438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Intuitively, what does this constraint mean?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45" name="Rectangle 5"/>
          <p:cNvSpPr>
            <a:spLocks noChangeArrowheads="1"/>
          </p:cNvSpPr>
          <p:nvPr/>
        </p:nvSpPr>
        <p:spPr bwMode="auto">
          <a:xfrm>
            <a:off x="609600" y="3505200"/>
            <a:ext cx="8229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The component of the flow perpendicular to the gradient (i.e., parallel to the edge) is unknown</a:t>
            </a:r>
          </a:p>
        </p:txBody>
      </p:sp>
      <p:graphicFrame>
        <p:nvGraphicFramePr>
          <p:cNvPr id="1853446" name="Object 6"/>
          <p:cNvGraphicFramePr>
            <a:graphicFrameLocks noChangeAspect="1"/>
          </p:cNvGraphicFramePr>
          <p:nvPr/>
        </p:nvGraphicFramePr>
        <p:xfrm>
          <a:off x="2728913" y="914400"/>
          <a:ext cx="32146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Equation" r:id="rId4" imgW="1218960" imgH="241200" progId="Equation.3">
                  <p:embed/>
                </p:oleObj>
              </mc:Choice>
              <mc:Fallback>
                <p:oleObj name="Equation" r:id="rId4" imgW="1218960" imgH="241200" progId="Equation.3">
                  <p:embed/>
                  <p:pic>
                    <p:nvPicPr>
                      <p:cNvPr id="1853446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914400"/>
                        <a:ext cx="3214687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48" name="Object 8"/>
          <p:cNvGraphicFramePr>
            <a:graphicFrameLocks noChangeAspect="1"/>
          </p:cNvGraphicFramePr>
          <p:nvPr/>
        </p:nvGraphicFramePr>
        <p:xfrm>
          <a:off x="3632200" y="5562600"/>
          <a:ext cx="1752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" name="Equation" r:id="rId6" imgW="914400" imgH="203040" progId="Equation.3">
                  <p:embed/>
                </p:oleObj>
              </mc:Choice>
              <mc:Fallback>
                <p:oleObj name="Equation" r:id="rId6" imgW="914400" imgH="203040" progId="Equation.3">
                  <p:embed/>
                  <p:pic>
                    <p:nvPicPr>
                      <p:cNvPr id="1853448" name="Object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5562600"/>
                        <a:ext cx="17526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49" name="Line 9"/>
          <p:cNvSpPr>
            <a:spLocks noChangeShapeType="1"/>
          </p:cNvSpPr>
          <p:nvPr/>
        </p:nvSpPr>
        <p:spPr bwMode="auto">
          <a:xfrm>
            <a:off x="5461000" y="5029200"/>
            <a:ext cx="1371600" cy="1371600"/>
          </a:xfrm>
          <a:prstGeom prst="line">
            <a:avLst/>
          </a:prstGeom>
          <a:noFill/>
          <a:ln w="2540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50" name="Line 10"/>
          <p:cNvSpPr>
            <a:spLocks noChangeShapeType="1"/>
          </p:cNvSpPr>
          <p:nvPr/>
        </p:nvSpPr>
        <p:spPr bwMode="auto">
          <a:xfrm flipV="1">
            <a:off x="6223000" y="49530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51" name="Line 11"/>
          <p:cNvSpPr>
            <a:spLocks noChangeShapeType="1"/>
          </p:cNvSpPr>
          <p:nvPr/>
        </p:nvSpPr>
        <p:spPr bwMode="auto">
          <a:xfrm>
            <a:off x="6223000" y="5638800"/>
            <a:ext cx="1447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52" name="Text Box 12"/>
          <p:cNvSpPr txBox="1">
            <a:spLocks noChangeArrowheads="1"/>
          </p:cNvSpPr>
          <p:nvPr/>
        </p:nvSpPr>
        <p:spPr bwMode="auto">
          <a:xfrm>
            <a:off x="6908800" y="6245225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edge</a:t>
            </a:r>
          </a:p>
        </p:txBody>
      </p:sp>
      <p:sp>
        <p:nvSpPr>
          <p:cNvPr id="1853453" name="Text Box 13"/>
          <p:cNvSpPr txBox="1">
            <a:spLocks noChangeArrowheads="1"/>
          </p:cNvSpPr>
          <p:nvPr/>
        </p:nvSpPr>
        <p:spPr bwMode="auto">
          <a:xfrm>
            <a:off x="7213600" y="4949825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v</a:t>
            </a:r>
            <a:r>
              <a:rPr lang="en-US">
                <a:solidFill>
                  <a:srgbClr val="000000"/>
                </a:solidFill>
                <a:cs typeface="Arial" charset="0"/>
              </a:rPr>
              <a:t>)</a:t>
            </a:r>
          </a:p>
        </p:txBody>
      </p:sp>
      <p:sp>
        <p:nvSpPr>
          <p:cNvPr id="1853454" name="Line 14"/>
          <p:cNvSpPr>
            <a:spLocks noChangeShapeType="1"/>
          </p:cNvSpPr>
          <p:nvPr/>
        </p:nvSpPr>
        <p:spPr bwMode="auto">
          <a:xfrm>
            <a:off x="7289800" y="53340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55" name="Text Box 15"/>
          <p:cNvSpPr txBox="1">
            <a:spLocks noChangeArrowheads="1"/>
          </p:cNvSpPr>
          <p:nvPr/>
        </p:nvSpPr>
        <p:spPr bwMode="auto">
          <a:xfrm>
            <a:off x="7639050" y="5559425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>
                <a:solidFill>
                  <a:srgbClr val="000000"/>
                </a:solidFill>
                <a:cs typeface="Arial" charset="0"/>
              </a:rPr>
              <a:t>’,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v</a:t>
            </a:r>
            <a:r>
              <a:rPr lang="en-US">
                <a:solidFill>
                  <a:srgbClr val="000000"/>
                </a:solidFill>
                <a:cs typeface="Arial" charset="0"/>
              </a:rPr>
              <a:t>’)</a:t>
            </a:r>
          </a:p>
        </p:txBody>
      </p:sp>
      <p:sp>
        <p:nvSpPr>
          <p:cNvPr id="1853456" name="Line 16"/>
          <p:cNvSpPr>
            <a:spLocks noChangeShapeType="1"/>
          </p:cNvSpPr>
          <p:nvPr/>
        </p:nvSpPr>
        <p:spPr bwMode="auto">
          <a:xfrm flipV="1">
            <a:off x="6223000" y="53340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57" name="Text Box 17"/>
          <p:cNvSpPr txBox="1">
            <a:spLocks noChangeArrowheads="1"/>
          </p:cNvSpPr>
          <p:nvPr/>
        </p:nvSpPr>
        <p:spPr bwMode="auto">
          <a:xfrm>
            <a:off x="6223000" y="4568825"/>
            <a:ext cx="100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gradient</a:t>
            </a:r>
          </a:p>
        </p:txBody>
      </p:sp>
      <p:sp>
        <p:nvSpPr>
          <p:cNvPr id="1853458" name="Text Box 18"/>
          <p:cNvSpPr txBox="1">
            <a:spLocks noChangeArrowheads="1"/>
          </p:cNvSpPr>
          <p:nvPr/>
        </p:nvSpPr>
        <p:spPr bwMode="auto">
          <a:xfrm>
            <a:off x="6756400" y="5805488"/>
            <a:ext cx="1250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>
                <a:solidFill>
                  <a:srgbClr val="000000"/>
                </a:solidFill>
                <a:cs typeface="Arial" charset="0"/>
              </a:rPr>
              <a:t>+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>
                <a:solidFill>
                  <a:srgbClr val="000000"/>
                </a:solidFill>
                <a:cs typeface="Arial" charset="0"/>
              </a:rPr>
              <a:t>’,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v</a:t>
            </a:r>
            <a:r>
              <a:rPr lang="en-US">
                <a:solidFill>
                  <a:srgbClr val="000000"/>
                </a:solidFill>
                <a:cs typeface="Arial" charset="0"/>
              </a:rPr>
              <a:t>+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v</a:t>
            </a:r>
            <a:r>
              <a:rPr lang="en-US">
                <a:solidFill>
                  <a:srgbClr val="000000"/>
                </a:solidFill>
                <a:cs typeface="Arial" charset="0"/>
              </a:rPr>
              <a:t>’)</a:t>
            </a:r>
          </a:p>
        </p:txBody>
      </p:sp>
      <p:sp>
        <p:nvSpPr>
          <p:cNvPr id="1853459" name="Rectangle 19"/>
          <p:cNvSpPr>
            <a:spLocks noChangeArrowheads="1"/>
          </p:cNvSpPr>
          <p:nvPr/>
        </p:nvSpPr>
        <p:spPr bwMode="auto">
          <a:xfrm>
            <a:off x="584200" y="5222875"/>
            <a:ext cx="40211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charset="0"/>
              </a:rPr>
              <a:t>If (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u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) satisfies the equation, </a:t>
            </a:r>
            <a:br>
              <a:rPr lang="en-US" sz="2000" dirty="0">
                <a:solidFill>
                  <a:srgbClr val="000000"/>
                </a:solidFill>
                <a:cs typeface="Arial" charset="0"/>
              </a:rPr>
            </a:br>
            <a:r>
              <a:rPr lang="en-US" sz="2000" dirty="0">
                <a:solidFill>
                  <a:srgbClr val="000000"/>
                </a:solidFill>
                <a:cs typeface="Arial" charset="0"/>
              </a:rPr>
              <a:t>so does (</a:t>
            </a:r>
            <a:r>
              <a:rPr lang="en-US" sz="2000" i="1" dirty="0" err="1">
                <a:solidFill>
                  <a:srgbClr val="000000"/>
                </a:solidFill>
                <a:cs typeface="Arial" charset="0"/>
              </a:rPr>
              <a:t>u+u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sz="2000" i="1" dirty="0" err="1">
                <a:solidFill>
                  <a:srgbClr val="000000"/>
                </a:solidFill>
                <a:cs typeface="Arial" charset="0"/>
              </a:rPr>
              <a:t>v+v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) if</a:t>
            </a:r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 </a:t>
            </a:r>
          </a:p>
        </p:txBody>
      </p:sp>
      <p:graphicFrame>
        <p:nvGraphicFramePr>
          <p:cNvPr id="1853463" name="Object 23"/>
          <p:cNvGraphicFramePr>
            <a:graphicFrameLocks noChangeAspect="1"/>
          </p:cNvGraphicFramePr>
          <p:nvPr/>
        </p:nvGraphicFramePr>
        <p:xfrm>
          <a:off x="2927350" y="2911475"/>
          <a:ext cx="2846388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8" imgW="1079280" imgH="228600" progId="Equation.3">
                  <p:embed/>
                </p:oleObj>
              </mc:Choice>
              <mc:Fallback>
                <p:oleObj name="Equation" r:id="rId8" imgW="1079280" imgH="228600" progId="Equation.3">
                  <p:embed/>
                  <p:pic>
                    <p:nvPicPr>
                      <p:cNvPr id="1853463" name="Object 2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2911475"/>
                        <a:ext cx="2846388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690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9" grpId="0" animBg="1"/>
      <p:bldP spid="1853450" grpId="0" animBg="1"/>
      <p:bldP spid="1853451" grpId="0" animBg="1"/>
      <p:bldP spid="1853452" grpId="0"/>
      <p:bldP spid="1853453" grpId="0"/>
      <p:bldP spid="1853454" grpId="0" animBg="1"/>
      <p:bldP spid="1853455" grpId="0"/>
      <p:bldP spid="1853456" grpId="0" animBg="1"/>
      <p:bldP spid="1853457" grpId="0"/>
      <p:bldP spid="18534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1" descr="Aperture_problem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barber pole illusion</a:t>
            </a:r>
          </a:p>
        </p:txBody>
      </p:sp>
      <p:sp>
        <p:nvSpPr>
          <p:cNvPr id="22532" name="Rectangle 10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hlinkClick r:id="rId4"/>
              </a:rPr>
              <a:t>http://en.wikipedia.org/wiki/Barberpole_illusion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75209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barber pole illusion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4" descr="Barberpole_illusion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hlinkClick r:id="rId4"/>
              </a:rPr>
              <a:t>http://en.wikipedia.org/wiki/Barberpole_illusion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19938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barber pole illusion</a:t>
            </a:r>
          </a:p>
        </p:txBody>
      </p:sp>
      <p:sp>
        <p:nvSpPr>
          <p:cNvPr id="1728522" name="Rectangle 10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charset="0"/>
                <a:hlinkClick r:id="rId3"/>
              </a:rPr>
              <a:t>http://en.wikipedia.org/wiki/Barberpole_illusion</a:t>
            </a: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56792"/>
            <a:ext cx="3672329" cy="2298167"/>
          </a:xfrm>
          <a:prstGeom prst="rect">
            <a:avLst/>
          </a:prstGeom>
        </p:spPr>
      </p:pic>
      <p:pic>
        <p:nvPicPr>
          <p:cNvPr id="6" name="Picture 5" descr="Black_BarberPol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9" b="3127"/>
          <a:stretch/>
        </p:blipFill>
        <p:spPr bwMode="auto">
          <a:xfrm>
            <a:off x="6467" y="1129599"/>
            <a:ext cx="7772400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129599"/>
            <a:ext cx="114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 l="35434" t="15872" r="31693" b="53223"/>
          <a:stretch>
            <a:fillRect/>
          </a:stretch>
        </p:blipFill>
        <p:spPr bwMode="auto">
          <a:xfrm>
            <a:off x="936625" y="2196616"/>
            <a:ext cx="7091363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0" y="6502400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Figure by Michael Black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38200" y="44624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/>
              <a:t>Solving the aperture problem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47564" y="944724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How to get more equations for a pixel?</a:t>
            </a:r>
          </a:p>
          <a:p>
            <a:pPr>
              <a:buFontTx/>
              <a:buChar char="•"/>
            </a:pPr>
            <a:r>
              <a:rPr lang="en-US" sz="2400" b="1" dirty="0"/>
              <a:t>Spatial coherence constraint:</a:t>
            </a:r>
            <a:r>
              <a:rPr lang="en-US" sz="2400" dirty="0"/>
              <a:t>  pretend the pixel’s neighbors have the same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51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Solving the aperture problem</a:t>
            </a:r>
          </a:p>
        </p:txBody>
      </p:sp>
      <p:sp>
        <p:nvSpPr>
          <p:cNvPr id="165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How to get more equations for a pixel?</a:t>
            </a:r>
          </a:p>
          <a:p>
            <a:pPr>
              <a:buFontTx/>
              <a:buChar char="•"/>
            </a:pPr>
            <a:r>
              <a:rPr lang="en-US" sz="2400" b="1" dirty="0"/>
              <a:t>Spatial coherence constraint:</a:t>
            </a:r>
            <a:r>
              <a:rPr lang="en-US" sz="2400" dirty="0"/>
              <a:t>  pretend the pixel’s neighbors have the same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</a:p>
          <a:p>
            <a:pPr lvl="1"/>
            <a:r>
              <a:rPr lang="en-US" sz="1800" dirty="0"/>
              <a:t>If we use a 5x5 window, that gives us 25 equations per pixel</a:t>
            </a:r>
          </a:p>
        </p:txBody>
      </p:sp>
      <p:pic>
        <p:nvPicPr>
          <p:cNvPr id="1653764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3048000" y="2667000"/>
            <a:ext cx="2989263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3772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408113" y="3403600"/>
            <a:ext cx="61309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886200" y="5562600"/>
            <a:ext cx="1592262" cy="533400"/>
            <a:chOff x="1680" y="945"/>
            <a:chExt cx="1003" cy="305"/>
          </a:xfrm>
        </p:grpSpPr>
        <p:pic>
          <p:nvPicPr>
            <p:cNvPr id="8" name="Picture 5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7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8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128284" y="656851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77791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aperture problem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0641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/>
              <a:t>Prob:  we have more equations than unknowns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524000" y="1420813"/>
            <a:ext cx="1592263" cy="484187"/>
            <a:chOff x="1680" y="945"/>
            <a:chExt cx="1003" cy="305"/>
          </a:xfrm>
        </p:grpSpPr>
        <p:pic>
          <p:nvPicPr>
            <p:cNvPr id="59415" name="Picture 23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6" name="Picture 24" descr="Edittex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7" name="Picture 26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8" name="Picture 28" descr="Edittex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571750" y="3213100"/>
            <a:ext cx="1866900" cy="139700"/>
            <a:chOff x="1620" y="2024"/>
            <a:chExt cx="1176" cy="88"/>
          </a:xfrm>
        </p:grpSpPr>
        <p:pic>
          <p:nvPicPr>
            <p:cNvPr id="59412" name="Picture 3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620" y="2024"/>
              <a:ext cx="21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3" name="Picture 3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093" y="2025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4" name="Picture 34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85" y="2024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685800" y="3960813"/>
            <a:ext cx="8001000" cy="2592387"/>
            <a:chOff x="432" y="2495"/>
            <a:chExt cx="5040" cy="1633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769" y="2495"/>
              <a:ext cx="3503" cy="817"/>
              <a:chOff x="769" y="1919"/>
              <a:chExt cx="3503" cy="817"/>
            </a:xfrm>
          </p:grpSpPr>
          <p:pic>
            <p:nvPicPr>
              <p:cNvPr id="59409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769" y="1919"/>
                <a:ext cx="3503" cy="5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10" name="Picture 17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1440" y="2547"/>
                <a:ext cx="427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11" name="Picture 19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3677" y="2542"/>
                <a:ext cx="359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408" name="Rectangle 38"/>
            <p:cNvSpPr>
              <a:spLocks noChangeArrowheads="1"/>
            </p:cNvSpPr>
            <p:nvPr/>
          </p:nvSpPr>
          <p:spPr bwMode="auto">
            <a:xfrm>
              <a:off x="432" y="3504"/>
              <a:ext cx="5040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>
                  <a:solidFill>
                    <a:srgbClr val="000000"/>
                  </a:solidFill>
                </a:rPr>
                <a:t>The summations are over all pixels in the K x K window</a:t>
              </a:r>
            </a:p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>
                  <a:solidFill>
                    <a:srgbClr val="000000"/>
                  </a:solidFill>
                </a:rPr>
                <a:t>This technique was first proposed by Lucas &amp; Kanade (1981)</a:t>
              </a:r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685800" y="1374775"/>
            <a:ext cx="7772400" cy="1139825"/>
            <a:chOff x="432" y="866"/>
            <a:chExt cx="4896" cy="718"/>
          </a:xfrm>
        </p:grpSpPr>
        <p:pic>
          <p:nvPicPr>
            <p:cNvPr id="59404" name="Picture 4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020" y="866"/>
              <a:ext cx="182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5" name="Line 42"/>
            <p:cNvSpPr>
              <a:spLocks noChangeShapeType="1"/>
            </p:cNvSpPr>
            <p:nvPr/>
          </p:nvSpPr>
          <p:spPr bwMode="auto">
            <a:xfrm>
              <a:off x="2208" y="1008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406" name="Rectangle 43"/>
            <p:cNvSpPr>
              <a:spLocks noChangeArrowheads="1"/>
            </p:cNvSpPr>
            <p:nvPr/>
          </p:nvSpPr>
          <p:spPr bwMode="auto">
            <a:xfrm>
              <a:off x="432" y="1287"/>
              <a:ext cx="4896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Solution:  solve least squares problem</a:t>
              </a:r>
            </a:p>
          </p:txBody>
        </p:sp>
      </p:grp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685800" y="2389188"/>
            <a:ext cx="7772400" cy="758825"/>
            <a:chOff x="432" y="1505"/>
            <a:chExt cx="4896" cy="478"/>
          </a:xfrm>
        </p:grpSpPr>
        <p:pic>
          <p:nvPicPr>
            <p:cNvPr id="59402" name="Picture 32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447" y="1761"/>
              <a:ext cx="1459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Rectangle 45"/>
            <p:cNvSpPr>
              <a:spLocks noChangeArrowheads="1"/>
            </p:cNvSpPr>
            <p:nvPr/>
          </p:nvSpPr>
          <p:spPr bwMode="auto">
            <a:xfrm>
              <a:off x="432" y="1505"/>
              <a:ext cx="4896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>
                  <a:solidFill>
                    <a:srgbClr val="000000"/>
                  </a:solidFill>
                </a:rPr>
                <a:t>minimum least squares solution given by solution (in d) of: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1143000" y="3733800"/>
            <a:ext cx="2667000" cy="121920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8284" y="656851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26029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 for solvability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685800" y="3048000"/>
            <a:ext cx="7772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When is this solvable?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be invertible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not be very small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eigenvalues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of 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not be very small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be well-conditioned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/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should not be too large (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= larger </a:t>
            </a:r>
            <a:r>
              <a:rPr lang="en-US" sz="2000" dirty="0" err="1">
                <a:solidFill>
                  <a:srgbClr val="000000"/>
                </a:solidFill>
              </a:rPr>
              <a:t>eigenvalue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220788" y="1219200"/>
            <a:ext cx="5561012" cy="1296988"/>
            <a:chOff x="769" y="1919"/>
            <a:chExt cx="3503" cy="817"/>
          </a:xfrm>
        </p:grpSpPr>
        <p:pic>
          <p:nvPicPr>
            <p:cNvPr id="61447" name="Picture 11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8" name="Picture 12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9" name="Picture 13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446" name="TextBox 8"/>
          <p:cNvSpPr txBox="1">
            <a:spLocks noChangeArrowheads="1"/>
          </p:cNvSpPr>
          <p:nvPr/>
        </p:nvSpPr>
        <p:spPr bwMode="auto">
          <a:xfrm>
            <a:off x="0" y="6657201"/>
            <a:ext cx="55864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by Steve Seitz, UW</a:t>
            </a:r>
          </a:p>
        </p:txBody>
      </p:sp>
    </p:spTree>
    <p:extLst>
      <p:ext uri="{BB962C8B-B14F-4D97-AF65-F5344CB8AC3E}">
        <p14:creationId xmlns:p14="http://schemas.microsoft.com/office/powerpoint/2010/main" val="2307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3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</a:t>
            </a:r>
          </a:p>
        </p:txBody>
      </p:sp>
      <p:pic>
        <p:nvPicPr>
          <p:cNvPr id="1664003" name="Picture 3" descr="im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4006" name="Line 6"/>
          <p:cNvSpPr>
            <a:spLocks noChangeShapeType="1"/>
          </p:cNvSpPr>
          <p:nvPr/>
        </p:nvSpPr>
        <p:spPr bwMode="auto">
          <a:xfrm flipH="1">
            <a:off x="6356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4007" name="Rectangle 7"/>
          <p:cNvSpPr>
            <a:spLocks noChangeArrowheads="1"/>
          </p:cNvSpPr>
          <p:nvPr/>
        </p:nvSpPr>
        <p:spPr bwMode="auto">
          <a:xfrm>
            <a:off x="6140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4008" name="Rectangle 8"/>
          <p:cNvSpPr>
            <a:spLocks noChangeArrowheads="1"/>
          </p:cNvSpPr>
          <p:nvPr/>
        </p:nvSpPr>
        <p:spPr bwMode="auto">
          <a:xfrm>
            <a:off x="2819400" y="5654675"/>
            <a:ext cx="4132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gradients very large or very small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large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small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701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is a powerful perceptual cue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Even “impoverished” motion data can evoke a strong percept</a:t>
            </a:r>
          </a:p>
        </p:txBody>
      </p:sp>
      <p:pic>
        <p:nvPicPr>
          <p:cNvPr id="1744901" name="Picture 5" descr="JoMovi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5788" y="1295400"/>
            <a:ext cx="33734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152400" y="6073775"/>
            <a:ext cx="883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 dirty="0"/>
              <a:t>G. Johansson, “Visual Perception of Biological Motion and a Model For Its Analysis", </a:t>
            </a:r>
            <a:r>
              <a:rPr lang="fr-FR" sz="1800" b="0" i="1" dirty="0"/>
              <a:t>Perception and </a:t>
            </a:r>
            <a:r>
              <a:rPr lang="fr-FR" sz="1800" b="0" i="1" dirty="0" err="1"/>
              <a:t>Psychophysics</a:t>
            </a:r>
            <a:r>
              <a:rPr lang="fr-FR" sz="1800" b="0" i="1" dirty="0"/>
              <a:t> 14, 201-211, 1973.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400418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058" name="Picture 10" descr="im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60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Low-texture region</a:t>
            </a:r>
          </a:p>
        </p:txBody>
      </p:sp>
      <p:sp>
        <p:nvSpPr>
          <p:cNvPr id="1666054" name="Line 6"/>
          <p:cNvSpPr>
            <a:spLocks noChangeShapeType="1"/>
          </p:cNvSpPr>
          <p:nvPr/>
        </p:nvSpPr>
        <p:spPr bwMode="auto">
          <a:xfrm flipH="1">
            <a:off x="2987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6055" name="Rectangle 7"/>
          <p:cNvSpPr>
            <a:spLocks noChangeArrowheads="1"/>
          </p:cNvSpPr>
          <p:nvPr/>
        </p:nvSpPr>
        <p:spPr bwMode="auto">
          <a:xfrm>
            <a:off x="2836863" y="5611813"/>
            <a:ext cx="4022725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gradients have small magnitude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small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small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  <p:sp>
        <p:nvSpPr>
          <p:cNvPr id="1666057" name="Rectangle 9"/>
          <p:cNvSpPr>
            <a:spLocks noChangeArrowheads="1"/>
          </p:cNvSpPr>
          <p:nvPr/>
        </p:nvSpPr>
        <p:spPr bwMode="auto">
          <a:xfrm>
            <a:off x="2803525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0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107" name="Picture 11" descr="im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High-texture region</a:t>
            </a:r>
          </a:p>
        </p:txBody>
      </p:sp>
      <p:sp>
        <p:nvSpPr>
          <p:cNvPr id="1668103" name="Line 7"/>
          <p:cNvSpPr>
            <a:spLocks noChangeShapeType="1"/>
          </p:cNvSpPr>
          <p:nvPr/>
        </p:nvSpPr>
        <p:spPr bwMode="auto">
          <a:xfrm flipH="1">
            <a:off x="6088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8104" name="Rectangle 8"/>
          <p:cNvSpPr>
            <a:spLocks noChangeArrowheads="1"/>
          </p:cNvSpPr>
          <p:nvPr/>
        </p:nvSpPr>
        <p:spPr bwMode="auto">
          <a:xfrm>
            <a:off x="5915025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8105" name="Rectangle 9"/>
          <p:cNvSpPr>
            <a:spLocks noChangeArrowheads="1"/>
          </p:cNvSpPr>
          <p:nvPr/>
        </p:nvSpPr>
        <p:spPr bwMode="auto">
          <a:xfrm>
            <a:off x="2855913" y="5611813"/>
            <a:ext cx="49926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gradients are different, large magnitudes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large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large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8720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Errors in Lucas-Kanade</a:t>
            </a:r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The motion is large (larger than a pixel)</a:t>
            </a:r>
          </a:p>
          <a:p>
            <a:pPr>
              <a:buFontTx/>
              <a:buChar char="•"/>
            </a:pPr>
            <a:r>
              <a:rPr lang="en-US" dirty="0"/>
              <a:t>A point does not move like its neighbors</a:t>
            </a:r>
          </a:p>
          <a:p>
            <a:pPr>
              <a:buFontTx/>
              <a:buChar char="•"/>
            </a:pPr>
            <a:r>
              <a:rPr lang="en-US" dirty="0"/>
              <a:t>Brightness constancy does not hold</a:t>
            </a:r>
          </a:p>
        </p:txBody>
      </p:sp>
    </p:spTree>
    <p:extLst>
      <p:ext uri="{BB962C8B-B14F-4D97-AF65-F5344CB8AC3E}">
        <p14:creationId xmlns:p14="http://schemas.microsoft.com/office/powerpoint/2010/main" val="27042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1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347" name="Picture 2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0325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“Flower garden”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953000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* From Khurram Hassan-Shafique </a:t>
            </a:r>
            <a:r>
              <a:rPr lang="en-US" altLang="en-US" sz="1000">
                <a:solidFill>
                  <a:schemeClr val="tx2"/>
                </a:solidFill>
                <a:latin typeface="Arial" charset="0"/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2138997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“Flower garden”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990600"/>
            <a:ext cx="7010400" cy="495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4"/>
          <p:cNvSpPr>
            <a:spLocks noChangeArrowheads="1"/>
          </p:cNvSpPr>
          <p:nvPr/>
        </p:nvSpPr>
        <p:spPr bwMode="auto">
          <a:xfrm>
            <a:off x="5029200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* From </a:t>
            </a:r>
            <a:r>
              <a:rPr lang="en-US" altLang="en-US" sz="1000" dirty="0" err="1">
                <a:latin typeface="Arial" charset="0"/>
              </a:rPr>
              <a:t>Khurram</a:t>
            </a:r>
            <a:r>
              <a:rPr lang="en-US" altLang="en-US" sz="1000" dirty="0">
                <a:latin typeface="Arial" charset="0"/>
              </a:rPr>
              <a:t> Hassan-</a:t>
            </a:r>
            <a:r>
              <a:rPr lang="en-US" altLang="en-US" sz="1000" dirty="0" err="1">
                <a:latin typeface="Arial" charset="0"/>
              </a:rPr>
              <a:t>Shafique</a:t>
            </a:r>
            <a:r>
              <a:rPr lang="en-US" altLang="en-US" sz="1000" dirty="0">
                <a:latin typeface="Arial" charset="0"/>
              </a:rPr>
              <a:t> </a:t>
            </a:r>
            <a:r>
              <a:rPr lang="en-US" altLang="en-US" sz="1000" dirty="0">
                <a:solidFill>
                  <a:schemeClr val="tx2"/>
                </a:solidFill>
                <a:latin typeface="Arial" charset="0"/>
              </a:rPr>
              <a:t>CAP5415 Computer Vision 2003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15000" y="1219200"/>
            <a:ext cx="25146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Lucas-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Kanade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fails in areas of large motion</a:t>
            </a:r>
          </a:p>
        </p:txBody>
      </p:sp>
    </p:spTree>
    <p:extLst>
      <p:ext uri="{BB962C8B-B14F-4D97-AF65-F5344CB8AC3E}">
        <p14:creationId xmlns:p14="http://schemas.microsoft.com/office/powerpoint/2010/main" val="1093910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Multi-resolution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2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4953000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* From Khurram Hassan-Shafique </a:t>
            </a:r>
            <a:r>
              <a:rPr lang="en-US" altLang="en-US" sz="1000">
                <a:solidFill>
                  <a:schemeClr val="tx2"/>
                </a:solidFill>
                <a:latin typeface="Arial" charset="0"/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27592021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Multi-resolution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5029200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charset="0"/>
              </a:rPr>
              <a:t>* From Khurram Hassan-Shafique </a:t>
            </a:r>
            <a:r>
              <a:rPr lang="en-US" altLang="en-US" sz="1000">
                <a:solidFill>
                  <a:schemeClr val="tx2"/>
                </a:solidFill>
                <a:latin typeface="Arial" charset="0"/>
              </a:rPr>
              <a:t>CAP5415 Computer Vision 2003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02C5DF-86B2-7540-B13D-784BFFDA195A}"/>
              </a:ext>
            </a:extLst>
          </p:cNvPr>
          <p:cNvSpPr/>
          <p:nvPr/>
        </p:nvSpPr>
        <p:spPr bwMode="auto">
          <a:xfrm>
            <a:off x="5029200" y="1219200"/>
            <a:ext cx="3373438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With multi-resolution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966898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errors in Lucas-</a:t>
            </a:r>
            <a:r>
              <a:rPr lang="en-US" dirty="0" err="1"/>
              <a:t>Kanade</a:t>
            </a:r>
            <a:endParaRPr lang="en-US" dirty="0"/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The motion is large (larger than a pixel)</a:t>
            </a:r>
          </a:p>
          <a:p>
            <a:pPr lvl="1"/>
            <a:r>
              <a:rPr lang="en-US" dirty="0"/>
              <a:t>Multi-resolution estimation, iterative refinement</a:t>
            </a:r>
          </a:p>
          <a:p>
            <a:pPr lvl="1"/>
            <a:r>
              <a:rPr lang="en-US" dirty="0"/>
              <a:t>Feature matching</a:t>
            </a:r>
          </a:p>
          <a:p>
            <a:pPr>
              <a:buFontTx/>
              <a:buChar char="•"/>
            </a:pPr>
            <a:r>
              <a:rPr lang="en-US" dirty="0"/>
              <a:t>A point does not move like its neighbors</a:t>
            </a:r>
          </a:p>
          <a:p>
            <a:pPr lvl="1"/>
            <a:r>
              <a:rPr lang="en-US" dirty="0"/>
              <a:t>Motion segmentation</a:t>
            </a:r>
          </a:p>
        </p:txBody>
      </p:sp>
      <p:pic>
        <p:nvPicPr>
          <p:cNvPr id="2" name="Picture 1" descr="Screen Shot 2018-02-14 at 2.4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24200"/>
            <a:ext cx="8481801" cy="2895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21166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Wang and E. </a:t>
            </a:r>
            <a:r>
              <a:rPr lang="en-US" sz="1800" b="0" dirty="0" err="1"/>
              <a:t>Adelson</a:t>
            </a:r>
            <a:r>
              <a:rPr lang="en-US" sz="1800" b="0" dirty="0"/>
              <a:t>, </a:t>
            </a:r>
            <a:r>
              <a:rPr lang="en-US" sz="1800" b="0" dirty="0">
                <a:hlinkClick r:id="rId4"/>
              </a:rPr>
              <a:t>Representing Moving Images with Layers</a:t>
            </a:r>
            <a:r>
              <a:rPr lang="en-US" sz="1800" b="0" dirty="0"/>
              <a:t>, IEEE Transactions on Image Processing, 1994</a:t>
            </a:r>
          </a:p>
        </p:txBody>
      </p:sp>
    </p:spTree>
    <p:extLst>
      <p:ext uri="{BB962C8B-B14F-4D97-AF65-F5344CB8AC3E}">
        <p14:creationId xmlns:p14="http://schemas.microsoft.com/office/powerpoint/2010/main" val="24951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1" grpId="0" build="p" bldLvl="2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errors in Lucas-</a:t>
            </a:r>
            <a:r>
              <a:rPr lang="en-US" dirty="0" err="1"/>
              <a:t>Kanade</a:t>
            </a:r>
            <a:endParaRPr lang="en-US" dirty="0"/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The motion is large (larger than a pixel)</a:t>
            </a:r>
          </a:p>
          <a:p>
            <a:pPr lvl="1"/>
            <a:r>
              <a:rPr lang="en-US" dirty="0"/>
              <a:t>Multi-resolution estimation, iterative refinement</a:t>
            </a:r>
          </a:p>
          <a:p>
            <a:pPr lvl="1"/>
            <a:r>
              <a:rPr lang="en-US" dirty="0"/>
              <a:t>Feature matching</a:t>
            </a:r>
          </a:p>
          <a:p>
            <a:pPr>
              <a:buFontTx/>
              <a:buChar char="•"/>
            </a:pPr>
            <a:r>
              <a:rPr lang="en-US" dirty="0"/>
              <a:t>A point does not move like its neighbors</a:t>
            </a:r>
          </a:p>
          <a:p>
            <a:pPr lvl="1"/>
            <a:r>
              <a:rPr lang="en-US" dirty="0"/>
              <a:t>Motion segmentation</a:t>
            </a:r>
          </a:p>
          <a:p>
            <a:pPr>
              <a:buFontTx/>
              <a:buChar char="•"/>
            </a:pPr>
            <a:r>
              <a:rPr lang="en-US" dirty="0"/>
              <a:t>Brightness constancy does not hold</a:t>
            </a:r>
          </a:p>
          <a:p>
            <a:pPr lvl="1"/>
            <a:r>
              <a:rPr lang="en-US" dirty="0"/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294866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1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88C4-7FF5-374C-8F5F-825732E6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Video Magnification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29DA8-F881-074E-80D8-B5470B818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mrub</a:t>
            </a:r>
            <a:r>
              <a:rPr lang="en-US" dirty="0"/>
              <a:t>/</a:t>
            </a:r>
            <a:r>
              <a:rPr lang="en-US" dirty="0" err="1"/>
              <a:t>vidmag</a:t>
            </a:r>
            <a:r>
              <a:rPr lang="en-US" dirty="0"/>
              <a:t>/</a:t>
            </a:r>
          </a:p>
        </p:txBody>
      </p:sp>
      <p:pic>
        <p:nvPicPr>
          <p:cNvPr id="4" name="&quot;Revealing Invisible Changes In The World&quot;">
            <a:hlinkClick r:id="" action="ppaction://media"/>
            <a:extLst>
              <a:ext uri="{FF2B5EF4-FFF2-40B4-BE49-F238E27FC236}">
                <a16:creationId xmlns:a16="http://schemas.microsoft.com/office/drawing/2014/main" id="{B50A2F9D-2D8B-3940-8DDE-6C6A366AFD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7903" y="1714500"/>
            <a:ext cx="8208194" cy="461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is a powerful perceptual cue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Even “impoverished” motion data can evoke a strong percept </a:t>
            </a:r>
          </a:p>
        </p:txBody>
      </p:sp>
      <p:pic>
        <p:nvPicPr>
          <p:cNvPr id="13316" name="Picture 7" descr="JoMovie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295400"/>
            <a:ext cx="33750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400" y="6073775"/>
            <a:ext cx="883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 dirty="0"/>
              <a:t>G. Johansson, “Visual Perception of Biological Motion and a Model For Its Analysis", </a:t>
            </a:r>
            <a:r>
              <a:rPr lang="fr-FR" sz="1800" b="0" i="1" dirty="0"/>
              <a:t>Perception and </a:t>
            </a:r>
            <a:r>
              <a:rPr lang="fr-FR" sz="1800" b="0" i="1" dirty="0" err="1"/>
              <a:t>Psychophysics</a:t>
            </a:r>
            <a:r>
              <a:rPr lang="fr-FR" sz="1800" b="0" i="1" dirty="0"/>
              <a:t> 14, 201-211, 1973.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4187594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BB1C-0737-1C4A-A626-C08F2C87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FlowNet</a:t>
            </a:r>
            <a:r>
              <a:rPr lang="en-US" sz="2800" dirty="0"/>
              <a:t>: Learning Optical Flow with Convolutional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66A8A-AAD6-C94E-98B3-642F5270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1" y="988265"/>
            <a:ext cx="7927406" cy="4140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B6C4C-10A5-E941-98F0-F10CECC3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65" y="4998291"/>
            <a:ext cx="4021364" cy="1547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31B19E-91F1-FC47-B07A-B063E0B0ED09}"/>
              </a:ext>
            </a:extLst>
          </p:cNvPr>
          <p:cNvSpPr/>
          <p:nvPr/>
        </p:nvSpPr>
        <p:spPr>
          <a:xfrm>
            <a:off x="209271" y="577210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Fischer et al. ICCV 2015</a:t>
            </a:r>
            <a:endParaRPr lang="en-US" sz="1600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0A4FC-A8EC-1F4C-838E-0338636C0EE0}"/>
              </a:ext>
            </a:extLst>
          </p:cNvPr>
          <p:cNvSpPr txBox="1"/>
          <p:nvPr/>
        </p:nvSpPr>
        <p:spPr>
          <a:xfrm>
            <a:off x="4230636" y="507488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Refinement Net:</a:t>
            </a:r>
          </a:p>
        </p:txBody>
      </p:sp>
    </p:spTree>
    <p:extLst>
      <p:ext uri="{BB962C8B-B14F-4D97-AF65-F5344CB8AC3E}">
        <p14:creationId xmlns:p14="http://schemas.microsoft.com/office/powerpoint/2010/main" val="737100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ABCA-EF6F-EB41-B4C4-87F9911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FlowNet</a:t>
            </a:r>
            <a:r>
              <a:rPr lang="en-US" dirty="0"/>
              <a:t>: Learning Optical Flow with Convolutional Networks</a:t>
            </a:r>
          </a:p>
        </p:txBody>
      </p:sp>
      <p:pic>
        <p:nvPicPr>
          <p:cNvPr id="4" name="FlowNet: Learning Optical Flow with Convolutional Networks - ICCV-2015">
            <a:hlinkClick r:id="" action="ppaction://media"/>
            <a:extLst>
              <a:ext uri="{FF2B5EF4-FFF2-40B4-BE49-F238E27FC236}">
                <a16:creationId xmlns:a16="http://schemas.microsoft.com/office/drawing/2014/main" id="{B22BF78B-6F15-E346-8ABD-2018EF6CB3E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151" y="1150867"/>
            <a:ext cx="8729698" cy="49104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78BD1C-2A2D-1449-B1C4-00AD9EE98669}"/>
              </a:ext>
            </a:extLst>
          </p:cNvPr>
          <p:cNvSpPr/>
          <p:nvPr/>
        </p:nvSpPr>
        <p:spPr>
          <a:xfrm>
            <a:off x="205031" y="6165825"/>
            <a:ext cx="5673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=g-</a:t>
            </a:r>
            <a:r>
              <a:rPr lang="en-US" dirty="0" err="1"/>
              <a:t>peWXaQnQc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</a:p>
        </p:txBody>
      </p:sp>
      <p:sp>
        <p:nvSpPr>
          <p:cNvPr id="162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A video is a sequence of frames captured over time</a:t>
            </a:r>
          </a:p>
          <a:p>
            <a:pPr>
              <a:buFontTx/>
              <a:buChar char="•"/>
            </a:pPr>
            <a:r>
              <a:rPr lang="en-US" dirty="0"/>
              <a:t>Now our image data is a function of space (x, y) and time (t)</a:t>
            </a:r>
          </a:p>
        </p:txBody>
      </p:sp>
      <p:graphicFrame>
        <p:nvGraphicFramePr>
          <p:cNvPr id="16230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2862263"/>
          <a:ext cx="4953000" cy="385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Image" r:id="rId4" imgW="9307937" imgH="7250794" progId="">
                  <p:embed/>
                </p:oleObj>
              </mc:Choice>
              <mc:Fallback>
                <p:oleObj name="Image" r:id="rId4" imgW="9307937" imgH="7250794" progId="">
                  <p:embed/>
                  <p:pic>
                    <p:nvPicPr>
                      <p:cNvPr id="16230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62263"/>
                        <a:ext cx="4953000" cy="385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608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motion in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3D shape reconstruction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Video super-resolution, denoising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Video compression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Object segmentation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Learning and tracking of dynamical models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Event and activity recognition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Self-supervised and predictive learning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3790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field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motion field is the projection of the 3D scene motion into the image</a:t>
            </a:r>
          </a:p>
        </p:txBody>
      </p:sp>
      <p:pic>
        <p:nvPicPr>
          <p:cNvPr id="16388" name="Picture 3" descr="_8196_figure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13125"/>
            <a:ext cx="42513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4" descr="_8196_figure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5675" y="2514600"/>
            <a:ext cx="40576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862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/>
          <a:srcRect l="18629" t="12201" r="10956" b="3847"/>
          <a:stretch>
            <a:fillRect/>
          </a:stretch>
        </p:blipFill>
        <p:spPr bwMode="auto">
          <a:xfrm>
            <a:off x="0" y="993775"/>
            <a:ext cx="59769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0" y="6502400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Figure from Michael Black, Ph.D. Thesis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5943600" y="1947862"/>
            <a:ext cx="291623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Length of flow vectors inversely proportional to depth Z of 3d point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4930775" y="6216650"/>
            <a:ext cx="4213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points closer to the camera move more quickly across the image plane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H="1" flipV="1">
            <a:off x="5435600" y="5208587"/>
            <a:ext cx="11525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/>
              <a:t>Motion field + camera motion</a:t>
            </a:r>
          </a:p>
        </p:txBody>
      </p:sp>
    </p:spTree>
    <p:extLst>
      <p:ext uri="{BB962C8B-B14F-4D97-AF65-F5344CB8AC3E}">
        <p14:creationId xmlns:p14="http://schemas.microsoft.com/office/powerpoint/2010/main" val="252156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field + camera motion</a:t>
            </a: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 l="25781" t="57143" r="15625" b="13747"/>
          <a:stretch>
            <a:fillRect/>
          </a:stretch>
        </p:blipFill>
        <p:spPr bwMode="auto">
          <a:xfrm>
            <a:off x="1600200" y="914400"/>
            <a:ext cx="5715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5000" y="3048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Zoom 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0" y="3048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Zoom 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Pan right to left</a:t>
            </a:r>
          </a:p>
        </p:txBody>
      </p:sp>
    </p:spTree>
    <p:extLst>
      <p:ext uri="{BB962C8B-B14F-4D97-AF65-F5344CB8AC3E}">
        <p14:creationId xmlns:p14="http://schemas.microsoft.com/office/powerpoint/2010/main" val="41682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I(x+u, y+v)- 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1049.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(x,y) + I_x u + I_y v  - H(x,y) $&#10;\end{document}&#10;"/>
  <p:tag name="EXTERNALNAME" val="Edittex"/>
  <p:tag name="BLEND" val="False"/>
  <p:tag name="TRANSPARENT" val="False"/>
  <p:tag name="BITMAPFORMAT" val="bmpmono"/>
  <p:tag name="DEBUGINTERACTIVE" val="True"/>
  <p:tag name="ORIGWIDTH" val="111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(I(x,y) - H(x,y))  + I_x u + I_y v$&#10;\end{document}&#10;"/>
  <p:tag name="EXTERNALNAME" val="Edittex"/>
  <p:tag name="BLEND" val="False"/>
  <p:tag name="TRANSPARENT" val="False"/>
  <p:tag name="BITMAPFORMAT" val="bmp16m"/>
  <p:tag name="DEBUGINTERACTIVE" val="True"/>
  <p:tag name="ORIGWIDTH" val="119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horthand:  $I_x = \frac{\partial I}{\partial x}$&#10;\end{document}&#10;"/>
  <p:tag name="EXTERNALNAME" val="Edittex"/>
  <p:tag name="BLEND" val="False"/>
  <p:tag name="TRANSPARENT" val="False"/>
  <p:tag name="BITMAPFORMAT" val="bmp16m"/>
  <p:tag name="DEBUGINTERACTIVE" val="True"/>
  <p:tag name="ORIGWIDTH" val="708.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_t + I_x u + I_y v$&#10;\end{document}&#10;"/>
  <p:tag name="EXTERNALNAME" val="Edittex"/>
  <p:tag name="BLEND" val="False"/>
  <p:tag name="TRANSPARENT" val="False"/>
  <p:tag name="BITMAPFORMAT" val="bmp16m"/>
  <p:tag name="DEBUGINTERACTIVE" val="True"/>
  <p:tag name="ORIGWIDTH" val="5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573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65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Ad - b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256"/>
  <p:tag name="DEBUGINTERACTIVE" val="True"/>
  <p:tag name="ORIGWIDTH" val="704.75"/>
  <p:tag name="PICTUREFILESIZE" val="755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2&#10;\end{document}&#10;"/>
  <p:tag name="EXTERNALNAME" val="Edittex"/>
  <p:tag name="BLEND" val="False"/>
  <p:tag name="TRANSPARENT" val="False"/>
  <p:tag name="BITMAPFORMAT" val="bmpmono"/>
  <p:tag name="DEBUGINTERACTIVE" val="True"/>
  <p:tag name="ORIGWIDTH" val="13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+u,y+v) = I(x,y) +  \frac{\partial I}{\partial x} u + \frac{\partial I}{\partial y}v + \mbox{\small higher order terms}$&#10;\end{document}&#10;"/>
  <p:tag name="EXTERNALNAME" val="Edittex"/>
  <p:tag name="BLEND" val="False"/>
  <p:tag name="TRANSPARENT" val="False"/>
  <p:tag name="BITMAPFORMAT" val="bmpmono"/>
  <p:tag name="DEBUGINTERACTIVE" val="True"/>
  <p:tag name="ORIGWIDTH" val="186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(x,y) +  \frac{\partial I}{\partial x} u + \frac{\partial I}{\partial y}v$&#10;\end{document}&#10;"/>
  <p:tag name="EXTERNALNAME" val="Edittex"/>
  <p:tag name="BLEND" val="False"/>
  <p:tag name="TRANSPARENT" val="False"/>
  <p:tag name="BITMAPFORMAT" val="bmpmono"/>
  <p:tag name="DEBUGINTERACTIVE" val="True"/>
  <p:tag name="ORIGWIDTH" val="779.375"/>
</p:tagLst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313</TotalTime>
  <Words>1415</Words>
  <Application>Microsoft Macintosh PowerPoint</Application>
  <PresentationFormat>On-screen Show (4:3)</PresentationFormat>
  <Paragraphs>222</Paragraphs>
  <Slides>41</Slides>
  <Notes>29</Notes>
  <HiddenSlides>1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Franklin Gothic Medium</vt:lpstr>
      <vt:lpstr>Helvetica</vt:lpstr>
      <vt:lpstr>Lucida Grande</vt:lpstr>
      <vt:lpstr>Symbol</vt:lpstr>
      <vt:lpstr>Tahoma</vt:lpstr>
      <vt:lpstr>Times New Roman</vt:lpstr>
      <vt:lpstr>JJ Simple 1</vt:lpstr>
      <vt:lpstr>Image</vt:lpstr>
      <vt:lpstr>Equation</vt:lpstr>
      <vt:lpstr>Dense Motion Estimate</vt:lpstr>
      <vt:lpstr>Motion is a powerful perceptual cue</vt:lpstr>
      <vt:lpstr>Motion is a powerful perceptual cue</vt:lpstr>
      <vt:lpstr>Motion is a powerful perceptual cue</vt:lpstr>
      <vt:lpstr>Video</vt:lpstr>
      <vt:lpstr>Uses of motion in computer vision</vt:lpstr>
      <vt:lpstr>Motion field</vt:lpstr>
      <vt:lpstr>Motion field + camera motion</vt:lpstr>
      <vt:lpstr>Motion field + camera motion</vt:lpstr>
      <vt:lpstr>Motion estimation techniques</vt:lpstr>
      <vt:lpstr>Optical flow</vt:lpstr>
      <vt:lpstr>PowerPoint Presentation</vt:lpstr>
      <vt:lpstr>Optical flow</vt:lpstr>
      <vt:lpstr>Apparent motion != motion field</vt:lpstr>
      <vt:lpstr>Problem definition:  optical flow</vt:lpstr>
      <vt:lpstr>Optical flow constraints</vt:lpstr>
      <vt:lpstr>Optical flow equation</vt:lpstr>
      <vt:lpstr>Optical flow equation</vt:lpstr>
      <vt:lpstr>The aperture problem</vt:lpstr>
      <vt:lpstr>The aperture problem</vt:lpstr>
      <vt:lpstr>The brightness constancy constraint</vt:lpstr>
      <vt:lpstr>The barber pole illusion</vt:lpstr>
      <vt:lpstr>The barber pole illusion</vt:lpstr>
      <vt:lpstr>The barber pole illusion</vt:lpstr>
      <vt:lpstr>PowerPoint Presentation</vt:lpstr>
      <vt:lpstr>Solving the aperture problem</vt:lpstr>
      <vt:lpstr>Solving the aperture problem</vt:lpstr>
      <vt:lpstr>Conditions for solvability</vt:lpstr>
      <vt:lpstr>Edge</vt:lpstr>
      <vt:lpstr>Low-texture region</vt:lpstr>
      <vt:lpstr>High-texture region</vt:lpstr>
      <vt:lpstr>Errors in Lucas-Kanade</vt:lpstr>
      <vt:lpstr>“Flower garden” example</vt:lpstr>
      <vt:lpstr>“Flower garden” example</vt:lpstr>
      <vt:lpstr>Multi-resolution estimation</vt:lpstr>
      <vt:lpstr>Multi-resolution estimation</vt:lpstr>
      <vt:lpstr>Fixing the errors in Lucas-Kanade</vt:lpstr>
      <vt:lpstr>Fixing the errors in Lucas-Kanade</vt:lpstr>
      <vt:lpstr>Video Magnification</vt:lpstr>
      <vt:lpstr>FlowNet: Learning Optical Flow with Convolutional Networks</vt:lpstr>
      <vt:lpstr>FlowNet: Learning Optical Flow with Convolutional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302</cp:revision>
  <cp:lastPrinted>2016-09-21T20:19:09Z</cp:lastPrinted>
  <dcterms:created xsi:type="dcterms:W3CDTF">2017-01-16T14:45:03Z</dcterms:created>
  <dcterms:modified xsi:type="dcterms:W3CDTF">2019-02-19T17:21:18Z</dcterms:modified>
</cp:coreProperties>
</file>